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sldIdLst>
    <p:sldId id="279" r:id="rId5"/>
    <p:sldId id="264" r:id="rId6"/>
    <p:sldId id="281" r:id="rId7"/>
    <p:sldId id="271" r:id="rId8"/>
    <p:sldId id="274" r:id="rId9"/>
    <p:sldId id="275" r:id="rId10"/>
    <p:sldId id="276" r:id="rId11"/>
    <p:sldId id="282" r:id="rId12"/>
    <p:sldId id="277" r:id="rId13"/>
    <p:sldId id="263" r:id="rId14"/>
    <p:sldId id="280" r:id="rId15"/>
    <p:sldId id="28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CC"/>
    <a:srgbClr val="99CC00"/>
    <a:srgbClr val="33CC33"/>
    <a:srgbClr val="99C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980F5E87-D317-4A05-BE75-F2B490F12321}" type="datetimeFigureOut">
              <a:rPr lang="fr-BE" smtClean="0"/>
              <a:t>15-04-24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EB987B9-2E28-4F8F-944F-89F10EC50AAE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5E87-D317-4A05-BE75-F2B490F12321}" type="datetimeFigureOut">
              <a:rPr lang="fr-BE" smtClean="0"/>
              <a:t>15-04-24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7B9-2E28-4F8F-944F-89F10EC50AAE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5E87-D317-4A05-BE75-F2B490F12321}" type="datetimeFigureOut">
              <a:rPr lang="fr-BE" smtClean="0"/>
              <a:t>15-04-24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7B9-2E28-4F8F-944F-89F10EC50AAE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5E87-D317-4A05-BE75-F2B490F12321}" type="datetimeFigureOut">
              <a:rPr lang="fr-BE" smtClean="0"/>
              <a:t>15-04-24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7B9-2E28-4F8F-944F-89F10EC50AAE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5E87-D317-4A05-BE75-F2B490F12321}" type="datetimeFigureOut">
              <a:rPr lang="fr-BE" smtClean="0"/>
              <a:t>15-04-24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7B9-2E28-4F8F-944F-89F10EC50AAE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5E87-D317-4A05-BE75-F2B490F12321}" type="datetimeFigureOut">
              <a:rPr lang="fr-BE" smtClean="0"/>
              <a:t>15-04-24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7B9-2E28-4F8F-944F-89F10EC50AAE}" type="slidenum">
              <a:rPr lang="fr-BE" smtClean="0"/>
              <a:t>‹#›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5E87-D317-4A05-BE75-F2B490F12321}" type="datetimeFigureOut">
              <a:rPr lang="fr-BE" smtClean="0"/>
              <a:t>15-04-24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7B9-2E28-4F8F-944F-89F10EC50AAE}" type="slidenum">
              <a:rPr lang="fr-BE" smtClean="0"/>
              <a:t>‹#›</a:t>
            </a:fld>
            <a:endParaRPr lang="fr-BE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5E87-D317-4A05-BE75-F2B490F12321}" type="datetimeFigureOut">
              <a:rPr lang="fr-BE" smtClean="0"/>
              <a:t>15-04-24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7B9-2E28-4F8F-944F-89F10EC50AAE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5E87-D317-4A05-BE75-F2B490F12321}" type="datetimeFigureOut">
              <a:rPr lang="fr-BE" smtClean="0"/>
              <a:t>15-04-24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7B9-2E28-4F8F-944F-89F10EC50AAE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5E87-D317-4A05-BE75-F2B490F12321}" type="datetimeFigureOut">
              <a:rPr lang="fr-BE" smtClean="0"/>
              <a:t>15-04-24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7B9-2E28-4F8F-944F-89F10EC50AAE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5E87-D317-4A05-BE75-F2B490F12321}" type="datetimeFigureOut">
              <a:rPr lang="fr-BE" smtClean="0"/>
              <a:t>15-04-24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7B9-2E28-4F8F-944F-89F10EC50AAE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80F5E87-D317-4A05-BE75-F2B490F12321}" type="datetimeFigureOut">
              <a:rPr lang="fr-BE" smtClean="0"/>
              <a:t>15-04-24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EB987B9-2E28-4F8F-944F-89F10EC50AAE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ro.be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image" Target="../media/image33.jp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9191374" cy="3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3568" y="62068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>
                <a:latin typeface="Britannic Bold" panose="020B0903060703020204" pitchFamily="34" charset="0"/>
              </a:rPr>
              <a:t>À la découverte du </a:t>
            </a:r>
          </a:p>
        </p:txBody>
      </p:sp>
      <p:pic>
        <p:nvPicPr>
          <p:cNvPr id="1026" name="Picture 2" descr="http://patro.be/wp-content/uploads/downloads/2012/04/Patro-fond-01-sans-base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87" y="1844824"/>
            <a:ext cx="668987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fr-BE" dirty="0">
                <a:latin typeface="Britannic Bold" panose="020B0903060703020204" pitchFamily="34" charset="0"/>
              </a:rPr>
              <a:t>Le Patro </a:t>
            </a:r>
            <a:r>
              <a:rPr lang="fr-BE" dirty="0">
                <a:solidFill>
                  <a:srgbClr val="FF0000"/>
                </a:solidFill>
                <a:latin typeface="Britannic Bold" panose="020B0903060703020204" pitchFamily="34" charset="0"/>
              </a:rPr>
              <a:t>xxx</a:t>
            </a:r>
            <a:r>
              <a:rPr lang="fr-BE" dirty="0">
                <a:solidFill>
                  <a:schemeClr val="tx1"/>
                </a:solidFill>
                <a:latin typeface="Britannic Bold" panose="020B0903060703020204" pitchFamily="34" charset="0"/>
              </a:rPr>
              <a:t> de </a:t>
            </a:r>
            <a:r>
              <a:rPr lang="fr-BE" dirty="0">
                <a:solidFill>
                  <a:srgbClr val="FF0000"/>
                </a:solidFill>
                <a:latin typeface="Britannic Bold" panose="020B0903060703020204" pitchFamily="34" charset="0"/>
              </a:rPr>
              <a:t>xxx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solidFill>
                  <a:schemeClr val="tx1"/>
                </a:solidFill>
              </a:rPr>
              <a:t>Accueil d’enfants à partir de </a:t>
            </a:r>
            <a:r>
              <a:rPr lang="fr-BE" dirty="0">
                <a:solidFill>
                  <a:srgbClr val="FF0000"/>
                </a:solidFill>
              </a:rPr>
              <a:t>xxx</a:t>
            </a:r>
          </a:p>
          <a:p>
            <a:r>
              <a:rPr lang="fr-BE" dirty="0">
                <a:solidFill>
                  <a:srgbClr val="FF0000"/>
                </a:solidFill>
              </a:rPr>
              <a:t>Xxx</a:t>
            </a:r>
            <a:r>
              <a:rPr lang="fr-BE" dirty="0">
                <a:solidFill>
                  <a:schemeClr val="tx1"/>
                </a:solidFill>
              </a:rPr>
              <a:t> sections </a:t>
            </a:r>
            <a:r>
              <a:rPr lang="fr-BE" dirty="0">
                <a:solidFill>
                  <a:srgbClr val="FF0000"/>
                </a:solidFill>
              </a:rPr>
              <a:t>(les détailler éventuellement)</a:t>
            </a:r>
          </a:p>
          <a:p>
            <a:r>
              <a:rPr lang="fr-BE" dirty="0">
                <a:solidFill>
                  <a:schemeClr val="tx1"/>
                </a:solidFill>
              </a:rPr>
              <a:t>Animation le </a:t>
            </a:r>
            <a:r>
              <a:rPr lang="fr-BE" sz="2400" dirty="0">
                <a:solidFill>
                  <a:srgbClr val="FF0000"/>
                </a:solidFill>
              </a:rPr>
              <a:t> (jour)</a:t>
            </a:r>
            <a:r>
              <a:rPr lang="fr-BE" sz="2400" dirty="0">
                <a:solidFill>
                  <a:schemeClr val="tx1"/>
                </a:solidFill>
              </a:rPr>
              <a:t> de </a:t>
            </a:r>
            <a:r>
              <a:rPr lang="fr-BE" sz="2400" dirty="0">
                <a:solidFill>
                  <a:srgbClr val="FF0000"/>
                </a:solidFill>
              </a:rPr>
              <a:t>xxx</a:t>
            </a:r>
            <a:r>
              <a:rPr lang="fr-BE" sz="2400" dirty="0"/>
              <a:t> à </a:t>
            </a:r>
            <a:r>
              <a:rPr lang="fr-BE" sz="2400" dirty="0">
                <a:solidFill>
                  <a:srgbClr val="FF0000"/>
                </a:solidFill>
              </a:rPr>
              <a:t>xxx</a:t>
            </a:r>
          </a:p>
          <a:p>
            <a:r>
              <a:rPr lang="fr-BE" dirty="0"/>
              <a:t>L</a:t>
            </a:r>
            <a:r>
              <a:rPr lang="fr-BE" sz="2400" dirty="0"/>
              <a:t>ocal du patro : </a:t>
            </a:r>
            <a:r>
              <a:rPr lang="fr-BE" sz="2400" dirty="0">
                <a:solidFill>
                  <a:srgbClr val="FF0000"/>
                </a:solidFill>
              </a:rPr>
              <a:t>xxx</a:t>
            </a:r>
          </a:p>
          <a:p>
            <a:pPr marL="0" indent="0">
              <a:buNone/>
            </a:pPr>
            <a:endParaRPr lang="fr-B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BE" dirty="0">
                <a:solidFill>
                  <a:srgbClr val="FF0000"/>
                </a:solidFill>
              </a:rPr>
              <a:t>Insère une photo de groupe récente de ton patro (dernier camp par exemple) + une photo du local + le logo personnalisé de ton patro</a:t>
            </a:r>
          </a:p>
          <a:p>
            <a:endParaRPr lang="fr-BE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6373"/>
            <a:ext cx="9191374" cy="3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5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80" y="258134"/>
            <a:ext cx="8041440" cy="1442674"/>
          </a:xfrm>
        </p:spPr>
        <p:txBody>
          <a:bodyPr/>
          <a:lstStyle/>
          <a:p>
            <a:r>
              <a:rPr lang="fr-BE" dirty="0">
                <a:latin typeface="Britannic Bold" panose="020B0903060703020204" pitchFamily="34" charset="0"/>
              </a:rPr>
              <a:t>L’équipe de cadres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solidFill>
                  <a:srgbClr val="FF0000"/>
                </a:solidFill>
              </a:rPr>
              <a:t>XXX animateurs, 1 président, XXX accompagnateurs adultes, 1 aumônier </a:t>
            </a:r>
            <a:r>
              <a:rPr lang="fr-BE" dirty="0">
                <a:solidFill>
                  <a:schemeClr val="tx1"/>
                </a:solidFill>
              </a:rPr>
              <a:t>et peut-être toi !?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>
                <a:solidFill>
                  <a:srgbClr val="FF0000"/>
                </a:solidFill>
              </a:rPr>
              <a:t>Insère une photo de l’équipe ou de chacun, avec foulard</a:t>
            </a:r>
          </a:p>
        </p:txBody>
      </p:sp>
      <p:pic>
        <p:nvPicPr>
          <p:cNvPr id="6" name="Picture 2" descr="http://us.123rf.com/450wm/kritchanut/kritchanut1309/kritchanut130900063/22203705-icone-d-affaires-avec-point-d-interrogation-sur-sa-te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8224" y="4365101"/>
            <a:ext cx="1340541" cy="13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6373"/>
            <a:ext cx="9191374" cy="3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8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58349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3466230" y="3049690"/>
            <a:ext cx="4994202" cy="2251518"/>
          </a:xfrm>
          <a:prstGeom prst="wedgeRoundRectCallout">
            <a:avLst>
              <a:gd name="adj1" fmla="val -56955"/>
              <a:gd name="adj2" fmla="val -372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latin typeface="Britannic Bold" panose="020B0903060703020204" pitchFamily="34" charset="0"/>
                <a:hlinkClick r:id="rId3"/>
              </a:rPr>
              <a:t>www.patro.be</a:t>
            </a:r>
            <a:endParaRPr lang="fr-BE" sz="2000" dirty="0"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FF0000"/>
                </a:solidFill>
                <a:latin typeface="Britannic Bold" panose="020B0903060703020204" pitchFamily="34" charset="0"/>
              </a:rPr>
              <a:t>Ajoute ton site internet,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FF0000"/>
                </a:solidFill>
                <a:latin typeface="Britannic Bold" panose="020B0903060703020204" pitchFamily="34" charset="0"/>
              </a:rPr>
              <a:t>ta page </a:t>
            </a:r>
            <a:r>
              <a:rPr lang="fr-BE" sz="2000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facebook</a:t>
            </a:r>
            <a:endParaRPr lang="fr-BE" sz="2000" dirty="0">
              <a:solidFill>
                <a:srgbClr val="FF0000"/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FF0000"/>
                </a:solidFill>
                <a:latin typeface="Britannic Bold" panose="020B0903060703020204" pitchFamily="34" charset="0"/>
              </a:rPr>
              <a:t>un contact (nom, </a:t>
            </a:r>
            <a:r>
              <a:rPr lang="fr-BE" sz="2000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gsm</a:t>
            </a:r>
            <a:r>
              <a:rPr lang="fr-BE" sz="2000" dirty="0">
                <a:solidFill>
                  <a:srgbClr val="FF0000"/>
                </a:solidFill>
                <a:latin typeface="Britannic Bold" panose="020B0903060703020204" pitchFamily="34" charset="0"/>
              </a:rPr>
              <a:t>, adresse mail)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552277"/>
          </a:xfrm>
        </p:spPr>
        <p:txBody>
          <a:bodyPr/>
          <a:lstStyle/>
          <a:p>
            <a:r>
              <a:rPr lang="fr-BE" sz="4000" dirty="0">
                <a:latin typeface="Britannic Bold" panose="020B0903060703020204" pitchFamily="34" charset="0"/>
              </a:rPr>
              <a:t>Pour en savoir plus...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6373"/>
            <a:ext cx="9191374" cy="3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442674"/>
          </a:xfrm>
        </p:spPr>
        <p:txBody>
          <a:bodyPr/>
          <a:lstStyle/>
          <a:p>
            <a:r>
              <a:rPr lang="fr-BE" dirty="0">
                <a:latin typeface="Britannic Bold" panose="020B0903060703020204" pitchFamily="34" charset="0"/>
              </a:rPr>
              <a:t>Le Patro, c’est...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6373"/>
            <a:ext cx="9191374" cy="3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0109" y="2099203"/>
            <a:ext cx="2483893" cy="240991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113451" y="1776037"/>
            <a:ext cx="22668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/>
              <a:t>Un mouvement de jeunesse</a:t>
            </a:r>
          </a:p>
        </p:txBody>
      </p:sp>
      <p:pic>
        <p:nvPicPr>
          <p:cNvPr id="4100" name="Picture 4" descr="http://info.catho.be/wp-content/uploads/2013/05/Patro-Congr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675" y="1308151"/>
            <a:ext cx="3434597" cy="3334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97768" y="4221088"/>
            <a:ext cx="31661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BE" dirty="0"/>
              <a:t>22 000 patronnés, 220 patros en Wallonie/Bruxelles</a:t>
            </a:r>
          </a:p>
        </p:txBody>
      </p:sp>
      <p:pic>
        <p:nvPicPr>
          <p:cNvPr id="4102" name="Picture 6" descr="http://patro.be/wp-content/uploads/2013/10/bad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98" y="3583472"/>
            <a:ext cx="2077776" cy="20777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092280" y="3068960"/>
            <a:ext cx="172819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/>
              <a:t>Le foulard jaune et vert</a:t>
            </a:r>
          </a:p>
        </p:txBody>
      </p:sp>
      <p:pic>
        <p:nvPicPr>
          <p:cNvPr id="4104" name="Picture 8" descr="http://patro.be/wp-content/uploads/2011/11/visuel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1" y="5157192"/>
            <a:ext cx="5051957" cy="13372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851920" y="4942909"/>
            <a:ext cx="26642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BE" dirty="0"/>
              <a:t>3600 animateurs et animatrices bénévoles</a:t>
            </a:r>
          </a:p>
        </p:txBody>
      </p:sp>
    </p:spTree>
    <p:extLst>
      <p:ext uri="{BB962C8B-B14F-4D97-AF65-F5344CB8AC3E}">
        <p14:creationId xmlns:p14="http://schemas.microsoft.com/office/powerpoint/2010/main" val="149854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minisite.catho.be/echosdesclochers/files/2012/02/Patro-Halanzy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4287" y="4329320"/>
            <a:ext cx="2060135" cy="19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6216" y="980728"/>
            <a:ext cx="2054226" cy="1980000"/>
          </a:xfrm>
          <a:prstGeom prst="ellipse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80" y="258134"/>
            <a:ext cx="8041440" cy="1442674"/>
          </a:xfrm>
        </p:spPr>
        <p:txBody>
          <a:bodyPr/>
          <a:lstStyle/>
          <a:p>
            <a:r>
              <a:rPr lang="fr-BE" dirty="0">
                <a:latin typeface="Britannic Bold" panose="020B0903060703020204" pitchFamily="34" charset="0"/>
              </a:rPr>
              <a:t>C’est aussi...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48816" y="2061088"/>
            <a:ext cx="5379368" cy="324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Des heures consacrées à une passion</a:t>
            </a:r>
          </a:p>
          <a:p>
            <a:r>
              <a:rPr lang="fr-BE" dirty="0"/>
              <a:t>Des activités le weekend et un camp d’été</a:t>
            </a:r>
          </a:p>
          <a:p>
            <a:r>
              <a:rPr lang="fr-BE" dirty="0"/>
              <a:t>Des projets, des jeux, des rires, des goûters, des camps... par centaines chaque année !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6373"/>
            <a:ext cx="9191374" cy="3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auto.img.v4.skyrock.net/4351/2934351/pics/1094438192_smal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2303" y="2601128"/>
            <a:ext cx="2048139" cy="19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fr-BE" dirty="0">
                <a:latin typeface="Britannic Bold" panose="020B0903060703020204" pitchFamily="34" charset="0"/>
              </a:rPr>
              <a:t>Le projet éducatif  du Patro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85" y="2038388"/>
            <a:ext cx="4968552" cy="41269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b="1" dirty="0"/>
              <a:t>L’ objectif Patro</a:t>
            </a:r>
            <a:r>
              <a:rPr lang="fr-BE" dirty="0"/>
              <a:t> guide les patronnés dans leurs actions.</a:t>
            </a:r>
          </a:p>
          <a:p>
            <a:pPr marL="0" indent="0">
              <a:buNone/>
            </a:pPr>
            <a:r>
              <a:rPr lang="fr-BE" dirty="0"/>
              <a:t>Il s’accompagne de 8 axes pour grandir : </a:t>
            </a:r>
          </a:p>
          <a:p>
            <a:pPr>
              <a:buFontTx/>
              <a:buChar char="-"/>
            </a:pPr>
            <a:r>
              <a:rPr lang="fr-BE" dirty="0"/>
              <a:t>Grandir ensemble</a:t>
            </a:r>
          </a:p>
          <a:p>
            <a:pPr>
              <a:buFontTx/>
              <a:buChar char="-"/>
            </a:pPr>
            <a:r>
              <a:rPr lang="fr-BE" dirty="0"/>
              <a:t>Apprendre par le jeu</a:t>
            </a:r>
          </a:p>
          <a:p>
            <a:pPr>
              <a:buFontTx/>
              <a:buChar char="-"/>
            </a:pPr>
            <a:r>
              <a:rPr lang="fr-BE" dirty="0"/>
              <a:t>Chercher du sens</a:t>
            </a:r>
          </a:p>
          <a:p>
            <a:pPr>
              <a:buFontTx/>
              <a:buChar char="-"/>
            </a:pPr>
            <a:r>
              <a:rPr lang="fr-BE" dirty="0"/>
              <a:t>Vive la démocratie </a:t>
            </a:r>
          </a:p>
          <a:p>
            <a:pPr>
              <a:buFontTx/>
              <a:buChar char="-"/>
            </a:pPr>
            <a:r>
              <a:rPr lang="fr-BE" dirty="0"/>
              <a:t>Coopérer avec son quartier</a:t>
            </a:r>
          </a:p>
          <a:p>
            <a:pPr>
              <a:buFontTx/>
              <a:buChar char="-"/>
            </a:pPr>
            <a:r>
              <a:rPr lang="fr-BE" dirty="0"/>
              <a:t>Valoriser la jeunesse</a:t>
            </a:r>
          </a:p>
          <a:p>
            <a:pPr>
              <a:buFontTx/>
              <a:buChar char="-"/>
            </a:pPr>
            <a:r>
              <a:rPr lang="fr-BE" dirty="0"/>
              <a:t>Oser s’engager</a:t>
            </a:r>
          </a:p>
          <a:p>
            <a:pPr>
              <a:buFontTx/>
              <a:buChar char="-"/>
            </a:pPr>
            <a:r>
              <a:rPr lang="fr-BE" dirty="0"/>
              <a:t>Evaluer pour se construire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1026" name="Picture 2" descr="C:\Users\emilie.cuvelier\AppData\Local\Microsoft\Windows\Temporary Internet Files\Content.Outlook\TL73S6WP\obj text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2D7"/>
              </a:clrFrom>
              <a:clrTo>
                <a:srgbClr val="EEF2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97" y="1916832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6373"/>
            <a:ext cx="9191374" cy="3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 rot="21267137">
            <a:off x="6026127" y="2020388"/>
            <a:ext cx="21602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Stencil" panose="040409050D0802020404" pitchFamily="82" charset="0"/>
              </a:rPr>
              <a:t>OBJECTIF PATRO</a:t>
            </a:r>
          </a:p>
        </p:txBody>
      </p:sp>
    </p:spTree>
    <p:extLst>
      <p:ext uri="{BB962C8B-B14F-4D97-AF65-F5344CB8AC3E}">
        <p14:creationId xmlns:p14="http://schemas.microsoft.com/office/powerpoint/2010/main" val="30629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fr-BE" dirty="0">
                <a:latin typeface="Britannic Bold" panose="020B0903060703020204" pitchFamily="34" charset="0"/>
              </a:rPr>
              <a:t>« Pourquoi fais-tu Patro? »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2987" y="4581128"/>
            <a:ext cx="1976410" cy="2003165"/>
          </a:xfrm>
          <a:prstGeom prst="ellipse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56" y="4588743"/>
            <a:ext cx="2520000" cy="1680000"/>
          </a:xfrm>
          <a:prstGeom prst="ellipse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6373"/>
            <a:ext cx="9191374" cy="3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717025" y="1882091"/>
            <a:ext cx="2010159" cy="1900607"/>
          </a:xfrm>
          <a:prstGeom prst="ellipse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555673" y="3167489"/>
            <a:ext cx="161341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/>
              <a:t>Les relations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309735" y="4496061"/>
            <a:ext cx="20144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/>
              <a:t>La vie en groupe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60" y="1951399"/>
            <a:ext cx="2236715" cy="2125673"/>
          </a:xfrm>
          <a:prstGeom prst="ellipse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029425" y="5805264"/>
            <a:ext cx="16561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/>
              <a:t>L’animation des enfants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41192" y="1609035"/>
            <a:ext cx="291632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/>
              <a:t>La transmission de valeurs, savoirs et expériences aux patronnés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123" y="1879391"/>
            <a:ext cx="1988778" cy="1952281"/>
          </a:xfrm>
          <a:prstGeom prst="ellipse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851" y="4460281"/>
            <a:ext cx="2467807" cy="2137070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72046" y="5974189"/>
            <a:ext cx="266429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/>
              <a:t>Les bénéfices personnels pour l’animateur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3699" y="3482324"/>
            <a:ext cx="172819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/>
              <a:t>L’amusement</a:t>
            </a:r>
          </a:p>
        </p:txBody>
      </p:sp>
    </p:spTree>
    <p:extLst>
      <p:ext uri="{BB962C8B-B14F-4D97-AF65-F5344CB8AC3E}">
        <p14:creationId xmlns:p14="http://schemas.microsoft.com/office/powerpoint/2010/main" val="13613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1" grpId="0" animBg="1"/>
      <p:bldP spid="10" grpId="0" animBg="1"/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80" y="258134"/>
            <a:ext cx="8041440" cy="1442674"/>
          </a:xfrm>
        </p:spPr>
        <p:txBody>
          <a:bodyPr/>
          <a:lstStyle/>
          <a:p>
            <a:r>
              <a:rPr lang="fr-BE" dirty="0">
                <a:latin typeface="Britannic Bold" panose="020B0903060703020204" pitchFamily="34" charset="0"/>
              </a:rPr>
              <a:t>Être animateur, c’est...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3" y="1916832"/>
            <a:ext cx="5688633" cy="4464496"/>
          </a:xfrm>
        </p:spPr>
        <p:txBody>
          <a:bodyPr>
            <a:normAutofit fontScale="85000" lnSpcReduction="20000"/>
          </a:bodyPr>
          <a:lstStyle/>
          <a:p>
            <a:r>
              <a:rPr lang="fr-BE" dirty="0"/>
              <a:t>Animer des enfants et des jeunes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Faire partie d’une équipe</a:t>
            </a:r>
          </a:p>
          <a:p>
            <a:r>
              <a:rPr lang="fr-BE" dirty="0"/>
              <a:t>Participer à des réunions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Apprendre à gérer/mener un groupe, un projet, à préparer et organiser des jeux, un camp...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Prendre des responsabilités (secrétaire, trésorier, responsable matos...)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Être en contact avec les parents et des partenaires divers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...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6373"/>
            <a:ext cx="9191374" cy="3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5936" y="2276872"/>
            <a:ext cx="1368000" cy="119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http://patro.be/wp-content/uploads/imagerie/pivert5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2854933"/>
            <a:ext cx="1368000" cy="12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4226" y="5216749"/>
            <a:ext cx="136800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82" y="3848749"/>
            <a:ext cx="136800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92" y="1338464"/>
            <a:ext cx="136800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08" y="4005064"/>
            <a:ext cx="136800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13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442674"/>
          </a:xfrm>
        </p:spPr>
        <p:txBody>
          <a:bodyPr/>
          <a:lstStyle/>
          <a:p>
            <a:r>
              <a:rPr lang="fr-BE" sz="3600" dirty="0">
                <a:latin typeface="Britannic Bold" panose="020B0903060703020204" pitchFamily="34" charset="0"/>
              </a:rPr>
              <a:t>Et qu’est-ce que ça peut m’apporter?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6373"/>
            <a:ext cx="9191374" cy="3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 rot="21294599">
            <a:off x="990486" y="1831401"/>
            <a:ext cx="13681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99CC00"/>
                </a:solidFill>
              </a:rPr>
              <a:t>Du plaisir</a:t>
            </a:r>
          </a:p>
        </p:txBody>
      </p:sp>
      <p:sp>
        <p:nvSpPr>
          <p:cNvPr id="8" name="ZoneTexte 7"/>
          <p:cNvSpPr txBox="1"/>
          <p:nvPr/>
        </p:nvSpPr>
        <p:spPr>
          <a:xfrm rot="526295">
            <a:off x="3170863" y="1857664"/>
            <a:ext cx="13681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C000"/>
                </a:solidFill>
              </a:rPr>
              <a:t>Des amis</a:t>
            </a:r>
          </a:p>
        </p:txBody>
      </p:sp>
      <p:sp>
        <p:nvSpPr>
          <p:cNvPr id="9" name="ZoneTexte 8"/>
          <p:cNvSpPr txBox="1"/>
          <p:nvPr/>
        </p:nvSpPr>
        <p:spPr>
          <a:xfrm rot="21294406">
            <a:off x="5302039" y="1957913"/>
            <a:ext cx="311244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66CC"/>
                </a:solidFill>
              </a:rPr>
              <a:t>Des compétences (gestion, organisation, animation...)</a:t>
            </a:r>
          </a:p>
        </p:txBody>
      </p:sp>
      <p:sp>
        <p:nvSpPr>
          <p:cNvPr id="10" name="ZoneTexte 9"/>
          <p:cNvSpPr txBox="1"/>
          <p:nvPr/>
        </p:nvSpPr>
        <p:spPr>
          <a:xfrm rot="21401280">
            <a:off x="3573796" y="2844114"/>
            <a:ext cx="155652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70C0"/>
                </a:solidFill>
              </a:rPr>
              <a:t>Le sentiment d’être utile</a:t>
            </a:r>
          </a:p>
        </p:txBody>
      </p:sp>
      <p:sp>
        <p:nvSpPr>
          <p:cNvPr id="11" name="ZoneTexte 10"/>
          <p:cNvSpPr txBox="1"/>
          <p:nvPr/>
        </p:nvSpPr>
        <p:spPr>
          <a:xfrm rot="21401280">
            <a:off x="798141" y="2795927"/>
            <a:ext cx="189818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66CC"/>
                </a:solidFill>
              </a:rPr>
              <a:t>Une expérience pour la vie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854088" y="3342705"/>
            <a:ext cx="22238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99CC00"/>
                </a:solidFill>
              </a:rPr>
              <a:t>Un plus dans le CV</a:t>
            </a:r>
          </a:p>
        </p:txBody>
      </p:sp>
      <p:sp>
        <p:nvSpPr>
          <p:cNvPr id="13" name="ZoneTexte 12"/>
          <p:cNvSpPr txBox="1"/>
          <p:nvPr/>
        </p:nvSpPr>
        <p:spPr>
          <a:xfrm rot="21401280">
            <a:off x="5223627" y="4152390"/>
            <a:ext cx="34869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C000"/>
                </a:solidFill>
              </a:rPr>
              <a:t>Le brevet animateur centre de vacances (reconnu par la FWB)</a:t>
            </a:r>
          </a:p>
        </p:txBody>
      </p:sp>
      <p:sp>
        <p:nvSpPr>
          <p:cNvPr id="14" name="ZoneTexte 13"/>
          <p:cNvSpPr txBox="1"/>
          <p:nvPr/>
        </p:nvSpPr>
        <p:spPr>
          <a:xfrm rot="21401280">
            <a:off x="798063" y="5310357"/>
            <a:ext cx="19921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C000"/>
                </a:solidFill>
              </a:rPr>
              <a:t>Une plus grande confiance en soi</a:t>
            </a:r>
          </a:p>
        </p:txBody>
      </p:sp>
      <p:sp>
        <p:nvSpPr>
          <p:cNvPr id="15" name="ZoneTexte 14"/>
          <p:cNvSpPr txBox="1"/>
          <p:nvPr/>
        </p:nvSpPr>
        <p:spPr>
          <a:xfrm rot="238393">
            <a:off x="3599368" y="5185965"/>
            <a:ext cx="155965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66CC"/>
                </a:solidFill>
              </a:rPr>
              <a:t>Un réseau</a:t>
            </a:r>
          </a:p>
        </p:txBody>
      </p:sp>
      <p:sp>
        <p:nvSpPr>
          <p:cNvPr id="16" name="ZoneTexte 15"/>
          <p:cNvSpPr txBox="1"/>
          <p:nvPr/>
        </p:nvSpPr>
        <p:spPr>
          <a:xfrm rot="21401280">
            <a:off x="1691060" y="4050245"/>
            <a:ext cx="260147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99CC00"/>
                </a:solidFill>
              </a:rPr>
              <a:t>Des apprentissages et bénéfices personnels</a:t>
            </a:r>
          </a:p>
        </p:txBody>
      </p:sp>
      <p:sp>
        <p:nvSpPr>
          <p:cNvPr id="18" name="ZoneTexte 17"/>
          <p:cNvSpPr txBox="1"/>
          <p:nvPr/>
        </p:nvSpPr>
        <p:spPr>
          <a:xfrm rot="21401280">
            <a:off x="5889246" y="5690531"/>
            <a:ext cx="260147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70C0"/>
                </a:solidFill>
              </a:rPr>
              <a:t>Et tant d’autres choses encore...</a:t>
            </a:r>
          </a:p>
        </p:txBody>
      </p:sp>
    </p:spTree>
    <p:extLst>
      <p:ext uri="{BB962C8B-B14F-4D97-AF65-F5344CB8AC3E}">
        <p14:creationId xmlns:p14="http://schemas.microsoft.com/office/powerpoint/2010/main" val="29078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56792"/>
            <a:ext cx="2234214" cy="3351321"/>
          </a:xfrm>
          <a:prstGeom prst="ellipse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7001" y="2276872"/>
            <a:ext cx="3007007" cy="3974529"/>
          </a:xfrm>
          <a:prstGeom prst="ellipse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00" y="3123176"/>
            <a:ext cx="2520000" cy="1890000"/>
          </a:xfrm>
          <a:prstGeom prst="ellipse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392" y="2408407"/>
            <a:ext cx="2592000" cy="3684889"/>
          </a:xfrm>
          <a:prstGeom prst="ellipse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38" y="908720"/>
            <a:ext cx="2721938" cy="1814625"/>
          </a:xfrm>
          <a:prstGeom prst="ellipse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7802" y="1124744"/>
            <a:ext cx="2718174" cy="2448271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-159998"/>
            <a:ext cx="2769107" cy="2076830"/>
          </a:xfrm>
          <a:prstGeom prst="ellipse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32" y="5486474"/>
            <a:ext cx="2520000" cy="1686942"/>
          </a:xfrm>
          <a:prstGeom prst="ellipse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-301755"/>
            <a:ext cx="2776348" cy="1858547"/>
          </a:xfrm>
          <a:prstGeom prst="ellipse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8663" y="1295125"/>
            <a:ext cx="2479965" cy="2090548"/>
          </a:xfrm>
          <a:prstGeom prst="ellipse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99751"/>
            <a:ext cx="2520000" cy="1890000"/>
          </a:xfrm>
          <a:prstGeom prst="ellipse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415125" y="-296563"/>
            <a:ext cx="2520000" cy="2626869"/>
          </a:xfrm>
          <a:prstGeom prst="ellipse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529" y="1441194"/>
            <a:ext cx="2341907" cy="2203829"/>
          </a:xfrm>
          <a:prstGeom prst="ellipse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4272">
            <a:off x="7692542" y="4540647"/>
            <a:ext cx="1872208" cy="2496277"/>
          </a:xfrm>
          <a:prstGeom prst="ellipse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2924944"/>
            <a:ext cx="3358510" cy="2518883"/>
          </a:xfrm>
          <a:prstGeom prst="ellipse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22" y="-371971"/>
            <a:ext cx="2361898" cy="1568723"/>
          </a:xfrm>
          <a:prstGeom prst="ellipse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3632" y="4712351"/>
            <a:ext cx="2773384" cy="2461065"/>
          </a:xfrm>
          <a:prstGeom prst="ellipse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5205384"/>
            <a:ext cx="3088162" cy="2256064"/>
          </a:xfrm>
          <a:prstGeom prst="ellipse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04155"/>
            <a:ext cx="1989920" cy="2984880"/>
          </a:xfrm>
          <a:prstGeom prst="ellipse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21333384">
            <a:off x="-122145" y="2786950"/>
            <a:ext cx="9272717" cy="1004425"/>
          </a:xfrm>
          <a:solidFill>
            <a:srgbClr val="FFFFFF">
              <a:alpha val="69804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700" dirty="0">
                <a:latin typeface="Britannic Bold" panose="020B0903060703020204" pitchFamily="34" charset="0"/>
              </a:rPr>
              <a:t> Le Patro, une école de la vie...</a:t>
            </a:r>
          </a:p>
          <a:p>
            <a:pPr marL="0" indent="0" algn="r">
              <a:buNone/>
            </a:pPr>
            <a:r>
              <a:rPr lang="fr-BE" sz="2700" dirty="0">
                <a:latin typeface="Britannic Bold" panose="020B0903060703020204" pitchFamily="34" charset="0"/>
              </a:rPr>
              <a:t>Le plaisir qui te construit ! </a:t>
            </a:r>
          </a:p>
        </p:txBody>
      </p:sp>
    </p:spTree>
    <p:extLst>
      <p:ext uri="{BB962C8B-B14F-4D97-AF65-F5344CB8AC3E}">
        <p14:creationId xmlns:p14="http://schemas.microsoft.com/office/powerpoint/2010/main" val="180946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36563"/>
            <a:ext cx="8856984" cy="1552277"/>
          </a:xfrm>
        </p:spPr>
        <p:txBody>
          <a:bodyPr/>
          <a:lstStyle/>
          <a:p>
            <a:pPr algn="l"/>
            <a:r>
              <a:rPr lang="fr-BE" sz="4000" dirty="0">
                <a:latin typeface="Britannic Bold" panose="020B0903060703020204" pitchFamily="34" charset="0"/>
              </a:rPr>
              <a:t>Envie de tenter l’expérience              ?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6373"/>
            <a:ext cx="9191374" cy="3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58349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33" y="624799"/>
            <a:ext cx="1867591" cy="112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2843808" y="3517558"/>
            <a:ext cx="6120680" cy="775538"/>
          </a:xfrm>
          <a:prstGeom prst="wedgeRoundRectCallout">
            <a:avLst>
              <a:gd name="adj1" fmla="val -55030"/>
              <a:gd name="adj2" fmla="val -433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>
                <a:latin typeface="Britannic Bold" panose="020B0903060703020204" pitchFamily="34" charset="0"/>
              </a:rPr>
              <a:t>Rejoins-nous, nous t’accueillerons à bras ouverts !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407041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48c8e8-18e7-4e34-b1d5-10c2282220df" xsi:nil="true"/>
    <lcf76f155ced4ddcb4097134ff3c332f xmlns="b21e35ee-ede1-402c-9d7b-eb49a6f163d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89D24316C4D94DA14CE7D4F1FD9D93" ma:contentTypeVersion="18" ma:contentTypeDescription="Crée un document." ma:contentTypeScope="" ma:versionID="4ce632fa3a8430ce94155f6c09c6710f">
  <xsd:schema xmlns:xsd="http://www.w3.org/2001/XMLSchema" xmlns:xs="http://www.w3.org/2001/XMLSchema" xmlns:p="http://schemas.microsoft.com/office/2006/metadata/properties" xmlns:ns2="b21e35ee-ede1-402c-9d7b-eb49a6f163d3" xmlns:ns3="dd48c8e8-18e7-4e34-b1d5-10c2282220df" targetNamespace="http://schemas.microsoft.com/office/2006/metadata/properties" ma:root="true" ma:fieldsID="98d601c41107c2f9f81788873d227d62" ns2:_="" ns3:_="">
    <xsd:import namespace="b21e35ee-ede1-402c-9d7b-eb49a6f163d3"/>
    <xsd:import namespace="dd48c8e8-18e7-4e34-b1d5-10c2282220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e35ee-ede1-402c-9d7b-eb49a6f16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530671b-6005-41aa-ad2c-391c495499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8c8e8-18e7-4e34-b1d5-10c2282220d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c83235-b579-4f25-816c-f51a8a07aa8f}" ma:internalName="TaxCatchAll" ma:showField="CatchAllData" ma:web="dd48c8e8-18e7-4e34-b1d5-10c2282220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6D9A89-2D76-4FEE-BACC-3B153372BDED}">
  <ds:schemaRefs>
    <ds:schemaRef ds:uri="http://schemas.microsoft.com/office/2006/metadata/properties"/>
    <ds:schemaRef ds:uri="http://schemas.microsoft.com/office/infopath/2007/PartnerControls"/>
    <ds:schemaRef ds:uri="dd48c8e8-18e7-4e34-b1d5-10c2282220df"/>
    <ds:schemaRef ds:uri="b21e35ee-ede1-402c-9d7b-eb49a6f163d3"/>
  </ds:schemaRefs>
</ds:datastoreItem>
</file>

<file path=customXml/itemProps2.xml><?xml version="1.0" encoding="utf-8"?>
<ds:datastoreItem xmlns:ds="http://schemas.openxmlformats.org/officeDocument/2006/customXml" ds:itemID="{E0171470-7EC0-4761-A971-7BC102A103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D47D5C-7EC0-4E24-8CDE-C4BA6D85A8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e35ee-ede1-402c-9d7b-eb49a6f163d3"/>
    <ds:schemaRef ds:uri="dd48c8e8-18e7-4e34-b1d5-10c2282220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691</TotalTime>
  <Words>412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Sketchbook</vt:lpstr>
      <vt:lpstr>PowerPoint Presentation</vt:lpstr>
      <vt:lpstr>Le Patro, c’est...</vt:lpstr>
      <vt:lpstr>C’est aussi...</vt:lpstr>
      <vt:lpstr>Le projet éducatif  du Patro</vt:lpstr>
      <vt:lpstr>« Pourquoi fais-tu Patro? »</vt:lpstr>
      <vt:lpstr>Être animateur, c’est...</vt:lpstr>
      <vt:lpstr>Et qu’est-ce que ça peut m’apporter?</vt:lpstr>
      <vt:lpstr>PowerPoint Presentation</vt:lpstr>
      <vt:lpstr>Envie de tenter l’expérience              ?</vt:lpstr>
      <vt:lpstr>Le Patro xxx de xxx</vt:lpstr>
      <vt:lpstr>L’équipe de cadres</vt:lpstr>
      <vt:lpstr>Pour en savoir plus...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Prevoo</dc:creator>
  <cp:lastModifiedBy>Charlotte Lemercier</cp:lastModifiedBy>
  <cp:revision>75</cp:revision>
  <dcterms:created xsi:type="dcterms:W3CDTF">2011-11-25T08:36:11Z</dcterms:created>
  <dcterms:modified xsi:type="dcterms:W3CDTF">2024-04-15T09:50:40Z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0x010100E289D24316C4D94DA14CE7D4F1FD9D93</vt:lpwstr>
  </property>
  <property fmtid="{D5CDD505-2E9C-101B-9397-08002B2CF9AE}" pid="3" name="MediaServiceImageTags">
    <vt:lpwstr/>
  </property>
</Properties>
</file>